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8" r:id="rId6"/>
    <p:sldId id="278" r:id="rId7"/>
    <p:sldId id="259" r:id="rId8"/>
    <p:sldId id="284" r:id="rId9"/>
    <p:sldId id="264" r:id="rId10"/>
    <p:sldId id="260" r:id="rId11"/>
    <p:sldId id="279" r:id="rId12"/>
    <p:sldId id="263" r:id="rId13"/>
    <p:sldId id="265" r:id="rId14"/>
    <p:sldId id="266" r:id="rId15"/>
    <p:sldId id="268" r:id="rId16"/>
    <p:sldId id="282" r:id="rId17"/>
    <p:sldId id="280" r:id="rId18"/>
    <p:sldId id="271" r:id="rId19"/>
    <p:sldId id="272" r:id="rId20"/>
    <p:sldId id="273" r:id="rId21"/>
    <p:sldId id="274" r:id="rId22"/>
    <p:sldId id="277" r:id="rId23"/>
    <p:sldId id="270" r:id="rId24"/>
    <p:sldId id="283"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5/13/2022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5/13/2022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5/13/2022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5/13/2022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5/13/2022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97XQMq41K94" TargetMode="External"/><Relationship Id="rId2" Type="http://schemas.openxmlformats.org/officeDocument/2006/relationships/slideLayout" Target="../slideLayouts/slideLayout2.xml"/><Relationship Id="rId1" Type="http://schemas.openxmlformats.org/officeDocument/2006/relationships/video" Target="https://www.youtube.com/embed/Pbt7VaBTnJM?feature=oembed" TargetMode="External"/><Relationship Id="rId5" Type="http://schemas.openxmlformats.org/officeDocument/2006/relationships/image" Target="../media/image27.jpeg"/><Relationship Id="rId4" Type="http://schemas.openxmlformats.org/officeDocument/2006/relationships/hyperlink" Target="https://www.youtube.com/watch?v=Pbt7VaBTnJ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Exclusively for Year 8 and 9</a:t>
            </a:r>
          </a:p>
        </p:txBody>
      </p:sp>
      <p:pic>
        <p:nvPicPr>
          <p:cNvPr id="4" name="Picture 3" descr="Image result for science">
            <a:extLst>
              <a:ext uri="{FF2B5EF4-FFF2-40B4-BE49-F238E27FC236}">
                <a16:creationId xmlns:a16="http://schemas.microsoft.com/office/drawing/2014/main" id="{E06D2548-F5CC-82CB-33BF-E5C8A35F45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4181" y="1569537"/>
            <a:ext cx="3203638" cy="3503623"/>
          </a:xfrm>
          <a:prstGeom prst="rect">
            <a:avLst/>
          </a:prstGeom>
          <a:noFill/>
          <a:ln>
            <a:noFill/>
          </a:ln>
        </p:spPr>
      </p:pic>
      <p:sp>
        <p:nvSpPr>
          <p:cNvPr id="2" name="Title 1"/>
          <p:cNvSpPr>
            <a:spLocks noGrp="1"/>
          </p:cNvSpPr>
          <p:nvPr>
            <p:ph type="ctrTitle"/>
          </p:nvPr>
        </p:nvSpPr>
        <p:spPr>
          <a:xfrm>
            <a:off x="1078522" y="1231506"/>
            <a:ext cx="10318418" cy="4394988"/>
          </a:xfrm>
        </p:spPr>
        <p:txBody>
          <a:bodyPr/>
          <a:lstStyle/>
          <a:p>
            <a:r>
              <a:rPr lang="en-GB" dirty="0"/>
              <a:t>Hugh Christie fourth annual Science Fair</a:t>
            </a:r>
          </a:p>
        </p:txBody>
      </p:sp>
    </p:spTree>
    <p:extLst>
      <p:ext uri="{BB962C8B-B14F-4D97-AF65-F5344CB8AC3E}">
        <p14:creationId xmlns:p14="http://schemas.microsoft.com/office/powerpoint/2010/main" val="216128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Originality </a:t>
            </a:r>
          </a:p>
        </p:txBody>
      </p:sp>
      <p:sp>
        <p:nvSpPr>
          <p:cNvPr id="3" name="Content Placeholder 2"/>
          <p:cNvSpPr>
            <a:spLocks noGrp="1"/>
          </p:cNvSpPr>
          <p:nvPr>
            <p:ph idx="1"/>
          </p:nvPr>
        </p:nvSpPr>
        <p:spPr>
          <a:xfrm>
            <a:off x="1160822" y="2356334"/>
            <a:ext cx="6519667" cy="5497207"/>
          </a:xfrm>
        </p:spPr>
        <p:txBody>
          <a:bodyPr>
            <a:normAutofit/>
          </a:bodyPr>
          <a:lstStyle/>
          <a:p>
            <a:pPr marL="0" indent="0">
              <a:buNone/>
            </a:pPr>
            <a:r>
              <a:rPr lang="en-GB" b="1" dirty="0"/>
              <a:t>Investigative something that YOU would like to know about the World</a:t>
            </a:r>
          </a:p>
          <a:p>
            <a:endParaRPr lang="en-GB" b="1" dirty="0"/>
          </a:p>
          <a:p>
            <a:pPr marL="0" indent="0">
              <a:buNone/>
            </a:pPr>
            <a:r>
              <a:rPr lang="en-GB" b="1" dirty="0"/>
              <a:t>Be original and start with your interests</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endParaRPr lang="en-GB" dirty="0"/>
          </a:p>
        </p:txBody>
      </p:sp>
      <p:pic>
        <p:nvPicPr>
          <p:cNvPr id="2050" name="Picture 2" descr="The “Originality” Requirement for Copyright Protection in Western Societies  | The TMeye Blog">
            <a:extLst>
              <a:ext uri="{FF2B5EF4-FFF2-40B4-BE49-F238E27FC236}">
                <a16:creationId xmlns:a16="http://schemas.microsoft.com/office/drawing/2014/main" id="{FCFC0F43-BA38-A0BB-1814-3B86A23B8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345" y="1668067"/>
            <a:ext cx="4145039" cy="331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626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THE Scientific METHOD </a:t>
            </a:r>
          </a:p>
        </p:txBody>
      </p:sp>
      <p:pic>
        <p:nvPicPr>
          <p:cNvPr id="4" name="Content Placeholder 3"/>
          <p:cNvPicPr>
            <a:picLocks noGrp="1"/>
          </p:cNvPicPr>
          <p:nvPr>
            <p:ph idx="1"/>
          </p:nvPr>
        </p:nvPicPr>
        <p:blipFill rotWithShape="1">
          <a:blip r:embed="rId2"/>
          <a:srcRect l="33570" t="18030" r="34190" b="16354"/>
          <a:stretch/>
        </p:blipFill>
        <p:spPr bwMode="auto">
          <a:xfrm>
            <a:off x="6439438" y="1249251"/>
            <a:ext cx="5661594" cy="5608749"/>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128115" y="821971"/>
            <a:ext cx="5434886" cy="5355312"/>
          </a:xfrm>
          <a:prstGeom prst="rect">
            <a:avLst/>
          </a:prstGeom>
          <a:noFill/>
        </p:spPr>
        <p:txBody>
          <a:bodyPr wrap="square" rtlCol="0">
            <a:spAutoFit/>
          </a:bodyPr>
          <a:lstStyle/>
          <a:p>
            <a:endParaRPr lang="en-GB" dirty="0"/>
          </a:p>
          <a:p>
            <a:r>
              <a:rPr lang="en-GB" b="1" dirty="0"/>
              <a:t>Tips </a:t>
            </a:r>
            <a:endParaRPr lang="en-GB" dirty="0"/>
          </a:p>
          <a:p>
            <a:pPr marL="285750" indent="-285750">
              <a:buFont typeface="Arial" panose="020B0604020202020204" pitchFamily="34" charset="0"/>
              <a:buChar char="•"/>
            </a:pPr>
            <a:r>
              <a:rPr lang="en-GB" dirty="0"/>
              <a:t>Start with a question that you have always wanted to know the answer to. </a:t>
            </a:r>
          </a:p>
          <a:p>
            <a:pPr marL="285750" indent="-285750">
              <a:buFont typeface="Arial" panose="020B0604020202020204" pitchFamily="34" charset="0"/>
              <a:buChar char="•"/>
            </a:pPr>
            <a:r>
              <a:rPr lang="en-GB" dirty="0">
                <a:solidFill>
                  <a:srgbClr val="FF0000"/>
                </a:solidFill>
              </a:rPr>
              <a:t>Ask yourself </a:t>
            </a:r>
            <a:r>
              <a:rPr lang="en-GB" b="1" dirty="0">
                <a:solidFill>
                  <a:srgbClr val="FF0000"/>
                </a:solidFill>
              </a:rPr>
              <a:t>FIRST </a:t>
            </a:r>
            <a:r>
              <a:rPr lang="en-GB" dirty="0">
                <a:solidFill>
                  <a:srgbClr val="FF0000"/>
                </a:solidFill>
              </a:rPr>
              <a:t>is this something I can test?</a:t>
            </a:r>
          </a:p>
          <a:p>
            <a:pPr marL="285750" indent="-285750">
              <a:buFont typeface="Arial" panose="020B0604020202020204" pitchFamily="34" charset="0"/>
              <a:buChar char="•"/>
            </a:pPr>
            <a:r>
              <a:rPr lang="en-GB" dirty="0"/>
              <a:t>Come up with a prediction as to what you think the answer might be</a:t>
            </a:r>
          </a:p>
          <a:p>
            <a:pPr marL="285750" indent="-285750">
              <a:buFont typeface="Arial" panose="020B0604020202020204" pitchFamily="34" charset="0"/>
              <a:buChar char="•"/>
            </a:pPr>
            <a:r>
              <a:rPr lang="en-GB" dirty="0"/>
              <a:t>Create a method that will answer the question </a:t>
            </a:r>
          </a:p>
          <a:p>
            <a:pPr marL="285750" indent="-285750">
              <a:buFont typeface="Arial" panose="020B0604020202020204" pitchFamily="34" charset="0"/>
              <a:buChar char="•"/>
            </a:pPr>
            <a:r>
              <a:rPr lang="en-GB" dirty="0"/>
              <a:t>Is this a fair test?  What variables must I control to make sure I am creating reliable results </a:t>
            </a:r>
          </a:p>
          <a:p>
            <a:pPr marL="285750" indent="-285750">
              <a:buFont typeface="Wingdings" panose="05000000000000000000" pitchFamily="2" charset="2"/>
              <a:buChar char="Ø"/>
            </a:pPr>
            <a:r>
              <a:rPr lang="en-GB" dirty="0">
                <a:solidFill>
                  <a:srgbClr val="FF0000"/>
                </a:solidFill>
              </a:rPr>
              <a:t>remember only one thing can be changed in a proper scientific investigation </a:t>
            </a:r>
          </a:p>
          <a:p>
            <a:pPr marL="285750" indent="-285750">
              <a:buFont typeface="Arial" panose="020B0604020202020204" pitchFamily="34" charset="0"/>
              <a:buChar char="•"/>
            </a:pPr>
            <a:r>
              <a:rPr lang="en-GB" dirty="0"/>
              <a:t>Collect your data in a results table or through detailed observations</a:t>
            </a:r>
          </a:p>
          <a:p>
            <a:pPr marL="285750" indent="-285750">
              <a:buFont typeface="Arial" panose="020B0604020202020204" pitchFamily="34" charset="0"/>
              <a:buChar char="•"/>
            </a:pPr>
            <a:r>
              <a:rPr lang="en-GB" dirty="0"/>
              <a:t>Make a graph to show your data </a:t>
            </a:r>
          </a:p>
          <a:p>
            <a:pPr marL="285750" indent="-285750">
              <a:buFont typeface="Arial" panose="020B0604020202020204" pitchFamily="34" charset="0"/>
              <a:buChar char="•"/>
            </a:pPr>
            <a:r>
              <a:rPr lang="en-GB" dirty="0"/>
              <a:t>Make a conclusion using the data </a:t>
            </a:r>
          </a:p>
          <a:p>
            <a:r>
              <a:rPr lang="en-GB" dirty="0" smtClean="0"/>
              <a:t> </a:t>
            </a:r>
            <a:endParaRPr lang="en-GB" dirty="0"/>
          </a:p>
          <a:p>
            <a:r>
              <a:rPr lang="en-GB" dirty="0"/>
              <a:t> </a:t>
            </a:r>
          </a:p>
          <a:p>
            <a:endParaRPr lang="en-GB" dirty="0"/>
          </a:p>
        </p:txBody>
      </p:sp>
    </p:spTree>
    <p:extLst>
      <p:ext uri="{BB962C8B-B14F-4D97-AF65-F5344CB8AC3E}">
        <p14:creationId xmlns:p14="http://schemas.microsoft.com/office/powerpoint/2010/main" val="1246049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explanation </a:t>
            </a:r>
          </a:p>
        </p:txBody>
      </p:sp>
      <p:sp>
        <p:nvSpPr>
          <p:cNvPr id="3" name="Content Placeholder 2"/>
          <p:cNvSpPr>
            <a:spLocks noGrp="1"/>
          </p:cNvSpPr>
          <p:nvPr>
            <p:ph idx="1"/>
          </p:nvPr>
        </p:nvSpPr>
        <p:spPr>
          <a:xfrm>
            <a:off x="873211" y="1519881"/>
            <a:ext cx="10178322" cy="3593591"/>
          </a:xfrm>
        </p:spPr>
        <p:txBody>
          <a:bodyPr>
            <a:noAutofit/>
          </a:bodyPr>
          <a:lstStyle/>
          <a:p>
            <a:pPr marL="0" indent="0">
              <a:buNone/>
            </a:pPr>
            <a:r>
              <a:rPr lang="en-GB" dirty="0">
                <a:solidFill>
                  <a:schemeClr val="tx1"/>
                </a:solidFill>
              </a:rPr>
              <a:t>How well can you explain your project ?</a:t>
            </a:r>
          </a:p>
          <a:p>
            <a:pPr marL="0" indent="0">
              <a:buNone/>
            </a:pPr>
            <a:endParaRPr lang="en-GB" dirty="0">
              <a:solidFill>
                <a:schemeClr val="tx1"/>
              </a:solidFill>
            </a:endParaRPr>
          </a:p>
          <a:p>
            <a:pPr marL="0" indent="0">
              <a:buNone/>
            </a:pPr>
            <a:r>
              <a:rPr lang="en-GB" dirty="0">
                <a:solidFill>
                  <a:schemeClr val="tx1"/>
                </a:solidFill>
              </a:rPr>
              <a:t>Be prepared to answer some questions </a:t>
            </a:r>
            <a:r>
              <a:rPr lang="en-GB" dirty="0" smtClean="0">
                <a:solidFill>
                  <a:schemeClr val="tx1"/>
                </a:solidFill>
              </a:rPr>
              <a:t>about your project from </a:t>
            </a:r>
            <a:r>
              <a:rPr lang="en-GB" dirty="0">
                <a:solidFill>
                  <a:schemeClr val="tx1"/>
                </a:solidFill>
              </a:rPr>
              <a:t>the Judges </a:t>
            </a:r>
          </a:p>
          <a:p>
            <a:pPr marL="0" indent="0">
              <a:buNone/>
            </a:pPr>
            <a:endParaRPr lang="en-GB" dirty="0">
              <a:solidFill>
                <a:schemeClr val="tx1"/>
              </a:solidFill>
            </a:endParaRPr>
          </a:p>
          <a:p>
            <a:pPr marL="0" indent="0">
              <a:buNone/>
            </a:pPr>
            <a:r>
              <a:rPr lang="en-GB" dirty="0">
                <a:solidFill>
                  <a:schemeClr val="tx1"/>
                </a:solidFill>
              </a:rPr>
              <a:t>The questions you should be prepared to answer…</a:t>
            </a:r>
          </a:p>
          <a:p>
            <a:pPr marL="0" indent="0">
              <a:buNone/>
            </a:pPr>
            <a:endParaRPr lang="en-GB" dirty="0">
              <a:solidFill>
                <a:schemeClr val="tx1"/>
              </a:solidFill>
            </a:endParaRPr>
          </a:p>
          <a:p>
            <a:pPr marL="0" indent="0">
              <a:buNone/>
            </a:pPr>
            <a:r>
              <a:rPr lang="en-GB" dirty="0">
                <a:solidFill>
                  <a:schemeClr val="tx1"/>
                </a:solidFill>
              </a:rPr>
              <a:t>	Why did you want to ask this question ?</a:t>
            </a:r>
          </a:p>
          <a:p>
            <a:pPr marL="0" indent="0">
              <a:buNone/>
            </a:pPr>
            <a:r>
              <a:rPr lang="en-GB" dirty="0">
                <a:solidFill>
                  <a:schemeClr val="tx1"/>
                </a:solidFill>
              </a:rPr>
              <a:t>	How did you do your experiment?</a:t>
            </a:r>
          </a:p>
          <a:p>
            <a:pPr marL="0" indent="0">
              <a:buNone/>
            </a:pPr>
            <a:r>
              <a:rPr lang="en-GB" dirty="0">
                <a:solidFill>
                  <a:schemeClr val="tx1"/>
                </a:solidFill>
              </a:rPr>
              <a:t>	What did you find out?</a:t>
            </a:r>
          </a:p>
          <a:p>
            <a:pPr marL="0" indent="0">
              <a:buNone/>
            </a:pPr>
            <a:r>
              <a:rPr lang="en-GB" dirty="0">
                <a:solidFill>
                  <a:schemeClr val="tx1"/>
                </a:solidFill>
              </a:rPr>
              <a:t>	How did you make sure you results were reliable ?</a:t>
            </a:r>
          </a:p>
          <a:p>
            <a:pPr marL="0" indent="0">
              <a:buNone/>
            </a:pPr>
            <a:r>
              <a:rPr lang="en-GB" dirty="0">
                <a:solidFill>
                  <a:schemeClr val="tx1"/>
                </a:solidFill>
              </a:rPr>
              <a:t>	What might you do different next time?</a:t>
            </a:r>
          </a:p>
        </p:txBody>
      </p:sp>
      <p:pic>
        <p:nvPicPr>
          <p:cNvPr id="5" name="Picture 4">
            <a:extLst>
              <a:ext uri="{FF2B5EF4-FFF2-40B4-BE49-F238E27FC236}">
                <a16:creationId xmlns:a16="http://schemas.microsoft.com/office/drawing/2014/main" id="{B80759FC-35A2-071C-B767-58FED519A988}"/>
              </a:ext>
            </a:extLst>
          </p:cNvPr>
          <p:cNvPicPr>
            <a:picLocks noChangeAspect="1"/>
          </p:cNvPicPr>
          <p:nvPr/>
        </p:nvPicPr>
        <p:blipFill rotWithShape="1">
          <a:blip r:embed="rId2"/>
          <a:srcRect l="31014" t="22149" r="16689" b="19985"/>
          <a:stretch/>
        </p:blipFill>
        <p:spPr>
          <a:xfrm>
            <a:off x="7249382" y="2833351"/>
            <a:ext cx="4409629" cy="2743200"/>
          </a:xfrm>
          <a:prstGeom prst="rect">
            <a:avLst/>
          </a:prstGeom>
        </p:spPr>
      </p:pic>
    </p:spTree>
    <p:extLst>
      <p:ext uri="{BB962C8B-B14F-4D97-AF65-F5344CB8AC3E}">
        <p14:creationId xmlns:p14="http://schemas.microsoft.com/office/powerpoint/2010/main" val="945341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D2E1-6CE0-EF4A-4B46-0C933C54A667}"/>
              </a:ext>
            </a:extLst>
          </p:cNvPr>
          <p:cNvSpPr>
            <a:spLocks noGrp="1"/>
          </p:cNvSpPr>
          <p:nvPr>
            <p:ph type="title"/>
          </p:nvPr>
        </p:nvSpPr>
        <p:spPr>
          <a:xfrm>
            <a:off x="8085149" y="567736"/>
            <a:ext cx="3715554" cy="1492132"/>
          </a:xfrm>
        </p:spPr>
        <p:txBody>
          <a:bodyPr/>
          <a:lstStyle/>
          <a:p>
            <a:r>
              <a:rPr lang="en-GB" dirty="0"/>
              <a:t>SKILLS BUILDER</a:t>
            </a:r>
          </a:p>
        </p:txBody>
      </p:sp>
      <p:sp>
        <p:nvSpPr>
          <p:cNvPr id="3" name="Content Placeholder 2">
            <a:extLst>
              <a:ext uri="{FF2B5EF4-FFF2-40B4-BE49-F238E27FC236}">
                <a16:creationId xmlns:a16="http://schemas.microsoft.com/office/drawing/2014/main" id="{6BB80C9D-DBDE-6291-CFBE-48C282DB400B}"/>
              </a:ext>
            </a:extLst>
          </p:cNvPr>
          <p:cNvSpPr>
            <a:spLocks noGrp="1"/>
          </p:cNvSpPr>
          <p:nvPr>
            <p:ph idx="1"/>
          </p:nvPr>
        </p:nvSpPr>
        <p:spPr>
          <a:xfrm>
            <a:off x="914400" y="4146997"/>
            <a:ext cx="4374292" cy="1835626"/>
          </a:xfrm>
        </p:spPr>
        <p:txBody>
          <a:bodyPr>
            <a:noAutofit/>
          </a:bodyPr>
          <a:lstStyle/>
          <a:p>
            <a:pPr marL="0" indent="0">
              <a:buNone/>
            </a:pPr>
            <a:r>
              <a:rPr lang="en-GB" sz="1800" dirty="0">
                <a:solidFill>
                  <a:schemeClr val="tx1"/>
                </a:solidFill>
              </a:rPr>
              <a:t>Science Fair will take place for year 8s and 9s on July 6</a:t>
            </a:r>
            <a:r>
              <a:rPr lang="en-GB" sz="1800" baseline="30000" dirty="0">
                <a:solidFill>
                  <a:schemeClr val="tx1"/>
                </a:solidFill>
              </a:rPr>
              <a:t>th</a:t>
            </a:r>
            <a:r>
              <a:rPr lang="en-GB" sz="1800" dirty="0">
                <a:solidFill>
                  <a:schemeClr val="tx1"/>
                </a:solidFill>
              </a:rPr>
              <a:t> (ON SKILLS BUILDER DAY )</a:t>
            </a:r>
          </a:p>
          <a:p>
            <a:pPr marL="0" indent="0">
              <a:buNone/>
            </a:pPr>
            <a:endParaRPr lang="en-GB" sz="1800" dirty="0">
              <a:solidFill>
                <a:schemeClr val="tx1"/>
              </a:solidFill>
            </a:endParaRPr>
          </a:p>
          <a:p>
            <a:pPr marL="0" indent="0">
              <a:buNone/>
            </a:pPr>
            <a:r>
              <a:rPr lang="en-GB" sz="1800" dirty="0">
                <a:solidFill>
                  <a:schemeClr val="tx1"/>
                </a:solidFill>
              </a:rPr>
              <a:t>This is your unique opportunity to showcase your skills builder skills in a different way</a:t>
            </a:r>
          </a:p>
        </p:txBody>
      </p:sp>
      <p:pic>
        <p:nvPicPr>
          <p:cNvPr id="5" name="Picture 4">
            <a:extLst>
              <a:ext uri="{FF2B5EF4-FFF2-40B4-BE49-F238E27FC236}">
                <a16:creationId xmlns:a16="http://schemas.microsoft.com/office/drawing/2014/main" id="{853DA60F-AF0C-8ACC-14B3-C9E94FAABE96}"/>
              </a:ext>
            </a:extLst>
          </p:cNvPr>
          <p:cNvPicPr>
            <a:picLocks noChangeAspect="1"/>
          </p:cNvPicPr>
          <p:nvPr/>
        </p:nvPicPr>
        <p:blipFill rotWithShape="1">
          <a:blip r:embed="rId2"/>
          <a:srcRect l="23450" t="26197" r="23135" b="24900"/>
          <a:stretch/>
        </p:blipFill>
        <p:spPr>
          <a:xfrm>
            <a:off x="0" y="12105"/>
            <a:ext cx="7379595" cy="3798627"/>
          </a:xfrm>
          <a:prstGeom prst="rect">
            <a:avLst/>
          </a:prstGeom>
        </p:spPr>
      </p:pic>
      <p:pic>
        <p:nvPicPr>
          <p:cNvPr id="7" name="Picture 6">
            <a:extLst>
              <a:ext uri="{FF2B5EF4-FFF2-40B4-BE49-F238E27FC236}">
                <a16:creationId xmlns:a16="http://schemas.microsoft.com/office/drawing/2014/main" id="{EC79D3E3-80F5-5EAE-415E-AB54CA164D62}"/>
              </a:ext>
            </a:extLst>
          </p:cNvPr>
          <p:cNvPicPr>
            <a:picLocks noChangeAspect="1"/>
          </p:cNvPicPr>
          <p:nvPr/>
        </p:nvPicPr>
        <p:blipFill rotWithShape="1">
          <a:blip r:embed="rId3"/>
          <a:srcRect l="23979" t="33325" r="23310" b="14249"/>
          <a:stretch/>
        </p:blipFill>
        <p:spPr>
          <a:xfrm>
            <a:off x="5640946" y="3035167"/>
            <a:ext cx="6426558" cy="3593591"/>
          </a:xfrm>
          <a:prstGeom prst="rect">
            <a:avLst/>
          </a:prstGeom>
        </p:spPr>
      </p:pic>
    </p:spTree>
    <p:extLst>
      <p:ext uri="{BB962C8B-B14F-4D97-AF65-F5344CB8AC3E}">
        <p14:creationId xmlns:p14="http://schemas.microsoft.com/office/powerpoint/2010/main" val="3059433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Possibilities are endless</a:t>
            </a:r>
          </a:p>
        </p:txBody>
      </p:sp>
      <p:pic>
        <p:nvPicPr>
          <p:cNvPr id="3074" name="Picture 2" descr="Image result for science fair proj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440" y="696105"/>
            <a:ext cx="6773259" cy="59435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cience fair projects ma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35" y="634415"/>
            <a:ext cx="11108207" cy="629756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science fair projects plant and mus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875" y="601429"/>
            <a:ext cx="9755846" cy="61393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1000+ images about science fair on Pinterest">
            <a:extLst>
              <a:ext uri="{FF2B5EF4-FFF2-40B4-BE49-F238E27FC236}">
                <a16:creationId xmlns:a16="http://schemas.microsoft.com/office/drawing/2014/main" id="{480BD992-DDA3-444F-AC26-7D4785AE6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339" y="382385"/>
            <a:ext cx="8476244" cy="6357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ience Fair - STS SCIENCE Lab">
            <a:extLst>
              <a:ext uri="{FF2B5EF4-FFF2-40B4-BE49-F238E27FC236}">
                <a16:creationId xmlns:a16="http://schemas.microsoft.com/office/drawing/2014/main" id="{6DAF338B-1B64-4F0A-9311-1DA3FA0048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8108" y="381201"/>
            <a:ext cx="8476244" cy="63571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25D13C1-FA5A-46FE-9F49-EDD46DCE67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3832" y="381201"/>
            <a:ext cx="9144000" cy="6858000"/>
          </a:xfrm>
          <a:prstGeom prst="rect">
            <a:avLst/>
          </a:prstGeom>
        </p:spPr>
      </p:pic>
      <p:pic>
        <p:nvPicPr>
          <p:cNvPr id="10" name="Picture 9">
            <a:extLst>
              <a:ext uri="{FF2B5EF4-FFF2-40B4-BE49-F238E27FC236}">
                <a16:creationId xmlns:a16="http://schemas.microsoft.com/office/drawing/2014/main" id="{4E541620-7F25-4F33-8FA1-C7C3AA9EEF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238" y="287519"/>
            <a:ext cx="9144000" cy="6644462"/>
          </a:xfrm>
          <a:prstGeom prst="rect">
            <a:avLst/>
          </a:prstGeom>
        </p:spPr>
      </p:pic>
      <p:pic>
        <p:nvPicPr>
          <p:cNvPr id="4" name="Picture 3">
            <a:extLst>
              <a:ext uri="{FF2B5EF4-FFF2-40B4-BE49-F238E27FC236}">
                <a16:creationId xmlns:a16="http://schemas.microsoft.com/office/drawing/2014/main" id="{4C9740C5-3B30-B16D-53AE-BF81224479F8}"/>
              </a:ext>
            </a:extLst>
          </p:cNvPr>
          <p:cNvPicPr>
            <a:picLocks noChangeAspect="1"/>
          </p:cNvPicPr>
          <p:nvPr/>
        </p:nvPicPr>
        <p:blipFill rotWithShape="1">
          <a:blip r:embed="rId9"/>
          <a:srcRect l="25000" t="25032" r="17930" b="2574"/>
          <a:stretch/>
        </p:blipFill>
        <p:spPr>
          <a:xfrm>
            <a:off x="2222277" y="153574"/>
            <a:ext cx="9094313" cy="6486066"/>
          </a:xfrm>
          <a:prstGeom prst="rect">
            <a:avLst/>
          </a:prstGeom>
        </p:spPr>
      </p:pic>
      <p:pic>
        <p:nvPicPr>
          <p:cNvPr id="6" name="Picture 5">
            <a:extLst>
              <a:ext uri="{FF2B5EF4-FFF2-40B4-BE49-F238E27FC236}">
                <a16:creationId xmlns:a16="http://schemas.microsoft.com/office/drawing/2014/main" id="{DFB93926-32E9-7933-6637-D8A0306EAF8B}"/>
              </a:ext>
            </a:extLst>
          </p:cNvPr>
          <p:cNvPicPr>
            <a:picLocks noChangeAspect="1"/>
          </p:cNvPicPr>
          <p:nvPr/>
        </p:nvPicPr>
        <p:blipFill rotWithShape="1">
          <a:blip r:embed="rId10"/>
          <a:srcRect l="14916" t="15610" r="15890" b="1989"/>
          <a:stretch/>
        </p:blipFill>
        <p:spPr>
          <a:xfrm>
            <a:off x="1948257" y="638849"/>
            <a:ext cx="8435961" cy="5648268"/>
          </a:xfrm>
          <a:prstGeom prst="rect">
            <a:avLst/>
          </a:prstGeom>
        </p:spPr>
      </p:pic>
    </p:spTree>
    <p:extLst>
      <p:ext uri="{BB962C8B-B14F-4D97-AF65-F5344CB8AC3E}">
        <p14:creationId xmlns:p14="http://schemas.microsoft.com/office/powerpoint/2010/main" val="176314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 sure what you want to do ?</a:t>
            </a:r>
          </a:p>
        </p:txBody>
      </p:sp>
      <p:sp>
        <p:nvSpPr>
          <p:cNvPr id="3" name="Content Placeholder 2"/>
          <p:cNvSpPr>
            <a:spLocks noGrp="1"/>
          </p:cNvSpPr>
          <p:nvPr>
            <p:ph idx="1"/>
          </p:nvPr>
        </p:nvSpPr>
        <p:spPr>
          <a:xfrm>
            <a:off x="1230213" y="1784604"/>
            <a:ext cx="10178322" cy="3593591"/>
          </a:xfrm>
        </p:spPr>
        <p:txBody>
          <a:bodyPr/>
          <a:lstStyle/>
          <a:p>
            <a:r>
              <a:rPr lang="en-GB" dirty="0"/>
              <a:t>Start with something your interested in knowing… </a:t>
            </a:r>
          </a:p>
          <a:p>
            <a:r>
              <a:rPr lang="en-GB" dirty="0"/>
              <a:t>Use the internet! Google science fair and images and you come up with loads of ideas</a:t>
            </a:r>
          </a:p>
          <a:p>
            <a:endParaRPr lang="en-GB" dirty="0"/>
          </a:p>
          <a:p>
            <a:pPr marL="0" indent="0">
              <a:buNone/>
            </a:pPr>
            <a:r>
              <a:rPr lang="en-GB" dirty="0"/>
              <a:t/>
            </a:r>
            <a:br>
              <a:rPr lang="en-GB" dirty="0"/>
            </a:br>
            <a:endParaRPr lang="en-GB" dirty="0"/>
          </a:p>
        </p:txBody>
      </p:sp>
      <p:pic>
        <p:nvPicPr>
          <p:cNvPr id="1026" name="Picture 2" descr="Hilltop student wins first place at science fair for face mask experiment -  Shelby County Reporter | Shelby County Reporter">
            <a:extLst>
              <a:ext uri="{FF2B5EF4-FFF2-40B4-BE49-F238E27FC236}">
                <a16:creationId xmlns:a16="http://schemas.microsoft.com/office/drawing/2014/main" id="{96D3B904-A326-4355-885F-0DAF2BF3D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26326"/>
            <a:ext cx="4278763" cy="2850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ience fair ideas (21) | Kindergarten science fair projects, Science fair  projects, Cool science fair projects">
            <a:extLst>
              <a:ext uri="{FF2B5EF4-FFF2-40B4-BE49-F238E27FC236}">
                <a16:creationId xmlns:a16="http://schemas.microsoft.com/office/drawing/2014/main" id="{C8CD85C6-814B-4BE3-939E-3EF85776A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951" y="3226326"/>
            <a:ext cx="3951697" cy="296238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ow to Help Your Kid Win a Science Fair | Easy science fair projects, High  school science fair, Cool science fair projects">
            <a:extLst>
              <a:ext uri="{FF2B5EF4-FFF2-40B4-BE49-F238E27FC236}">
                <a16:creationId xmlns:a16="http://schemas.microsoft.com/office/drawing/2014/main" id="{05338391-76F9-4F10-A191-AF14A0016A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How to Help Your Kid Win a Science Fair | Easy science fair projects, High  school science fair, Cool science fair projects">
            <a:extLst>
              <a:ext uri="{FF2B5EF4-FFF2-40B4-BE49-F238E27FC236}">
                <a16:creationId xmlns:a16="http://schemas.microsoft.com/office/drawing/2014/main" id="{5C26FE82-5B53-4166-9498-E038D5BC93D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a:extLst>
              <a:ext uri="{FF2B5EF4-FFF2-40B4-BE49-F238E27FC236}">
                <a16:creationId xmlns:a16="http://schemas.microsoft.com/office/drawing/2014/main" id="{81E2FC0A-D22F-4264-98B4-B647BBD95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2836" y="3226326"/>
            <a:ext cx="3364364" cy="296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524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a:t>
            </a:r>
          </a:p>
        </p:txBody>
      </p:sp>
      <p:pic>
        <p:nvPicPr>
          <p:cNvPr id="3074" name="Picture 2" descr="Image result for science fair top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3490" y="1375757"/>
            <a:ext cx="6706420" cy="50298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05027" y="2967335"/>
            <a:ext cx="8981946" cy="923330"/>
          </a:xfrm>
          <a:prstGeom prst="rect">
            <a:avLst/>
          </a:prstGeom>
          <a:noFill/>
        </p:spPr>
        <p:txBody>
          <a:bodyPr wrap="none" lIns="91440" tIns="45720" rIns="91440" bIns="45720">
            <a:spAutoFit/>
          </a:bodyPr>
          <a:lstStyle/>
          <a:p>
            <a:pPr algn="ctr"/>
            <a:r>
              <a:rPr lang="en-GB"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HOW COULD WE TEST THIS?</a:t>
            </a:r>
          </a:p>
        </p:txBody>
      </p:sp>
    </p:spTree>
    <p:extLst>
      <p:ext uri="{BB962C8B-B14F-4D97-AF65-F5344CB8AC3E}">
        <p14:creationId xmlns:p14="http://schemas.microsoft.com/office/powerpoint/2010/main" val="332861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a:t>
            </a:r>
          </a:p>
        </p:txBody>
      </p:sp>
      <p:pic>
        <p:nvPicPr>
          <p:cNvPr id="4098" name="Picture 2" descr="Easy Peasy Science Fair Projects | Great Science Project Board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8372" y="382385"/>
            <a:ext cx="4982430" cy="6069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90918" y="1687132"/>
            <a:ext cx="3709116" cy="923330"/>
          </a:xfrm>
          <a:prstGeom prst="rect">
            <a:avLst/>
          </a:prstGeom>
          <a:noFill/>
        </p:spPr>
        <p:txBody>
          <a:bodyPr wrap="square" rtlCol="0">
            <a:spAutoFit/>
          </a:bodyPr>
          <a:lstStyle/>
          <a:p>
            <a:r>
              <a:rPr lang="en-GB" dirty="0"/>
              <a:t>Does being related to each other affect the similarities of fingerprint?</a:t>
            </a:r>
          </a:p>
        </p:txBody>
      </p:sp>
    </p:spTree>
    <p:extLst>
      <p:ext uri="{BB962C8B-B14F-4D97-AF65-F5344CB8AC3E}">
        <p14:creationId xmlns:p14="http://schemas.microsoft.com/office/powerpoint/2010/main" val="3137367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a:t>
            </a:r>
          </a:p>
        </p:txBody>
      </p:sp>
      <p:sp>
        <p:nvSpPr>
          <p:cNvPr id="3" name="Content Placeholder 2"/>
          <p:cNvSpPr>
            <a:spLocks noGrp="1"/>
          </p:cNvSpPr>
          <p:nvPr>
            <p:ph idx="1"/>
          </p:nvPr>
        </p:nvSpPr>
        <p:spPr>
          <a:xfrm>
            <a:off x="2981624" y="1526003"/>
            <a:ext cx="9424908" cy="4949612"/>
          </a:xfrm>
        </p:spPr>
        <p:txBody>
          <a:bodyPr>
            <a:normAutofit fontScale="62500" lnSpcReduction="20000"/>
          </a:bodyPr>
          <a:lstStyle/>
          <a:p>
            <a:r>
              <a:rPr lang="en-GB" sz="3200" dirty="0"/>
              <a:t>Do McDonalds fries really never go bad?</a:t>
            </a:r>
          </a:p>
          <a:p>
            <a:endParaRPr lang="en-GB" sz="3200" dirty="0"/>
          </a:p>
          <a:p>
            <a:r>
              <a:rPr lang="en-GB" sz="3200" dirty="0"/>
              <a:t>Which skittles do people like the most ?</a:t>
            </a:r>
          </a:p>
          <a:p>
            <a:pPr marL="0" indent="0">
              <a:buNone/>
            </a:pPr>
            <a:endParaRPr lang="en-GB" sz="3200" dirty="0"/>
          </a:p>
          <a:p>
            <a:r>
              <a:rPr lang="en-GB" sz="3200" dirty="0"/>
              <a:t>Which nail varnish lasts longest?</a:t>
            </a:r>
          </a:p>
          <a:p>
            <a:endParaRPr lang="en-GB" sz="3200" dirty="0"/>
          </a:p>
          <a:p>
            <a:r>
              <a:rPr lang="en-GB" sz="3200" dirty="0"/>
              <a:t>Which beverage has the most sugar?</a:t>
            </a:r>
          </a:p>
          <a:p>
            <a:endParaRPr lang="en-GB" sz="3200" dirty="0"/>
          </a:p>
          <a:p>
            <a:r>
              <a:rPr lang="en-GB" sz="3200" dirty="0"/>
              <a:t>Which type of slime stretches the furthest?</a:t>
            </a:r>
          </a:p>
          <a:p>
            <a:endParaRPr lang="en-GB" sz="3200" dirty="0"/>
          </a:p>
          <a:p>
            <a:r>
              <a:rPr lang="en-GB" sz="3200" dirty="0"/>
              <a:t>Does my dog prefer steak or bacon? </a:t>
            </a:r>
          </a:p>
          <a:p>
            <a:endParaRPr lang="en-GB" sz="3200" dirty="0"/>
          </a:p>
          <a:p>
            <a:r>
              <a:rPr lang="en-GB" sz="3200" dirty="0"/>
              <a:t>What volume of water needed for the perfect bottle flip</a:t>
            </a:r>
            <a:r>
              <a:rPr lang="en-GB" dirty="0"/>
              <a:t>?</a:t>
            </a:r>
          </a:p>
        </p:txBody>
      </p:sp>
      <p:sp>
        <p:nvSpPr>
          <p:cNvPr id="6" name="Rectangle 5"/>
          <p:cNvSpPr/>
          <p:nvPr/>
        </p:nvSpPr>
        <p:spPr>
          <a:xfrm rot="1532333">
            <a:off x="1584996" y="2967335"/>
            <a:ext cx="9022021" cy="923330"/>
          </a:xfrm>
          <a:prstGeom prst="rect">
            <a:avLst/>
          </a:prstGeom>
          <a:noFill/>
        </p:spPr>
        <p:txBody>
          <a:bodyPr wrap="none" lIns="91440" tIns="45720" rIns="91440" bIns="45720">
            <a:spAutoFit/>
          </a:bodyPr>
          <a:lstStyle/>
          <a:p>
            <a:pPr algn="ctr"/>
            <a:r>
              <a:rPr lang="en-US" sz="4824"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OPPORTUNITIES</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ARE ENDLESS</a:t>
            </a:r>
          </a:p>
        </p:txBody>
      </p:sp>
    </p:spTree>
    <p:extLst>
      <p:ext uri="{BB962C8B-B14F-4D97-AF65-F5344CB8AC3E}">
        <p14:creationId xmlns:p14="http://schemas.microsoft.com/office/powerpoint/2010/main" val="131681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Parents and carers welcome </a:t>
            </a:r>
          </a:p>
        </p:txBody>
      </p:sp>
      <p:sp>
        <p:nvSpPr>
          <p:cNvPr id="3" name="Content Placeholder 2"/>
          <p:cNvSpPr>
            <a:spLocks noGrp="1"/>
          </p:cNvSpPr>
          <p:nvPr>
            <p:ph idx="1"/>
          </p:nvPr>
        </p:nvSpPr>
        <p:spPr>
          <a:xfrm>
            <a:off x="1128110" y="1514815"/>
            <a:ext cx="10178322" cy="3593591"/>
          </a:xfrm>
        </p:spPr>
        <p:txBody>
          <a:bodyPr>
            <a:normAutofit/>
          </a:bodyPr>
          <a:lstStyle/>
          <a:p>
            <a:pPr marL="0" indent="0">
              <a:buNone/>
            </a:pPr>
            <a:r>
              <a:rPr lang="en-GB" sz="2800" dirty="0"/>
              <a:t>We will be having a  proper FAIR where all of the projects will be displayed in the Main HALL (year 9) and The SPACE (year 8)</a:t>
            </a:r>
          </a:p>
          <a:p>
            <a:pPr marL="0" indent="0">
              <a:buNone/>
            </a:pPr>
            <a:endParaRPr lang="en-GB" sz="2800" dirty="0"/>
          </a:p>
          <a:p>
            <a:pPr marL="0" indent="0">
              <a:buNone/>
            </a:pPr>
            <a:r>
              <a:rPr lang="en-GB" sz="2800" b="1" dirty="0"/>
              <a:t>Wednesday July 6th</a:t>
            </a:r>
          </a:p>
          <a:p>
            <a:pPr marL="0" indent="0">
              <a:buNone/>
            </a:pPr>
            <a:endParaRPr lang="en-GB" sz="2800" dirty="0"/>
          </a:p>
          <a:p>
            <a:pPr marL="0" indent="0">
              <a:buNone/>
            </a:pPr>
            <a:r>
              <a:rPr lang="en-GB" sz="2800" dirty="0"/>
              <a:t>From 11:20am - 1:00pm</a:t>
            </a:r>
          </a:p>
          <a:p>
            <a:pPr marL="0" indent="0">
              <a:buNone/>
            </a:pPr>
            <a:endParaRPr lang="en-GB" dirty="0"/>
          </a:p>
        </p:txBody>
      </p:sp>
      <p:pic>
        <p:nvPicPr>
          <p:cNvPr id="4" name="Picture 2" descr="Image result for science fair gym">
            <a:extLst>
              <a:ext uri="{FF2B5EF4-FFF2-40B4-BE49-F238E27FC236}">
                <a16:creationId xmlns:a16="http://schemas.microsoft.com/office/drawing/2014/main" id="{4625C0D3-5650-D2DD-BE16-20E4CB9B3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751" y="2928551"/>
            <a:ext cx="4980587" cy="331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14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Science Fair project? </a:t>
            </a:r>
          </a:p>
        </p:txBody>
      </p:sp>
      <p:sp>
        <p:nvSpPr>
          <p:cNvPr id="3" name="Content Placeholder 2"/>
          <p:cNvSpPr>
            <a:spLocks noGrp="1"/>
          </p:cNvSpPr>
          <p:nvPr>
            <p:ph idx="1"/>
          </p:nvPr>
        </p:nvSpPr>
        <p:spPr>
          <a:xfrm>
            <a:off x="878190" y="1413328"/>
            <a:ext cx="10178322" cy="3593591"/>
          </a:xfrm>
        </p:spPr>
        <p:txBody>
          <a:bodyPr>
            <a:normAutofit/>
          </a:bodyPr>
          <a:lstStyle/>
          <a:p>
            <a:pPr marL="0" indent="0" algn="ctr">
              <a:buNone/>
            </a:pPr>
            <a:r>
              <a:rPr lang="en-GB" sz="3600" b="1" dirty="0"/>
              <a:t>A real life investigation </a:t>
            </a:r>
            <a:r>
              <a:rPr lang="en-GB" sz="3600" b="1" dirty="0">
                <a:solidFill>
                  <a:srgbClr val="FF0000"/>
                </a:solidFill>
              </a:rPr>
              <a:t>PLANNED AND CARRIED OUT BY YOU </a:t>
            </a:r>
            <a:r>
              <a:rPr lang="en-GB" sz="3600" b="1" dirty="0"/>
              <a:t>to answer a real life scientific question of your choice </a:t>
            </a:r>
          </a:p>
          <a:p>
            <a:endParaRPr lang="en-GB" sz="3600" b="1" dirty="0"/>
          </a:p>
          <a:p>
            <a:pPr marL="0" indent="0">
              <a:buNone/>
            </a:pPr>
            <a:r>
              <a:rPr lang="en-GB" sz="3600" b="1" dirty="0"/>
              <a:t> </a:t>
            </a:r>
          </a:p>
        </p:txBody>
      </p:sp>
      <p:sp>
        <p:nvSpPr>
          <p:cNvPr id="4" name="Oval Callout 3"/>
          <p:cNvSpPr/>
          <p:nvPr/>
        </p:nvSpPr>
        <p:spPr>
          <a:xfrm>
            <a:off x="-290718" y="3210122"/>
            <a:ext cx="4662152" cy="248562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5" name="TextBox 4"/>
          <p:cNvSpPr txBox="1"/>
          <p:nvPr/>
        </p:nvSpPr>
        <p:spPr>
          <a:xfrm>
            <a:off x="295271" y="4068912"/>
            <a:ext cx="4262907" cy="954107"/>
          </a:xfrm>
          <a:prstGeom prst="rect">
            <a:avLst/>
          </a:prstGeom>
          <a:noFill/>
        </p:spPr>
        <p:txBody>
          <a:bodyPr wrap="square" rtlCol="0">
            <a:spAutoFit/>
          </a:bodyPr>
          <a:lstStyle/>
          <a:p>
            <a:r>
              <a:rPr lang="en-GB" sz="2800" dirty="0"/>
              <a:t>Do fish really have a one second memory?</a:t>
            </a:r>
          </a:p>
        </p:txBody>
      </p:sp>
      <p:sp>
        <p:nvSpPr>
          <p:cNvPr id="7" name="Oval Callout 3">
            <a:extLst>
              <a:ext uri="{FF2B5EF4-FFF2-40B4-BE49-F238E27FC236}">
                <a16:creationId xmlns:a16="http://schemas.microsoft.com/office/drawing/2014/main" id="{DB0237CC-23D0-4BD5-94D6-5A5AE38FEC1E}"/>
              </a:ext>
            </a:extLst>
          </p:cNvPr>
          <p:cNvSpPr/>
          <p:nvPr/>
        </p:nvSpPr>
        <p:spPr>
          <a:xfrm>
            <a:off x="4009763" y="3226222"/>
            <a:ext cx="4662152" cy="248562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Is Yawning Contagious? </a:t>
            </a:r>
          </a:p>
        </p:txBody>
      </p:sp>
      <p:sp>
        <p:nvSpPr>
          <p:cNvPr id="8" name="Oval Callout 3">
            <a:extLst>
              <a:ext uri="{FF2B5EF4-FFF2-40B4-BE49-F238E27FC236}">
                <a16:creationId xmlns:a16="http://schemas.microsoft.com/office/drawing/2014/main" id="{3E8FC8CF-4235-4AEF-B2E6-D931F525FE4F}"/>
              </a:ext>
            </a:extLst>
          </p:cNvPr>
          <p:cNvSpPr/>
          <p:nvPr/>
        </p:nvSpPr>
        <p:spPr>
          <a:xfrm>
            <a:off x="7970672" y="3210122"/>
            <a:ext cx="4662152" cy="248562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Which type of bubble gum will blow the biggest bubbles? </a:t>
            </a:r>
          </a:p>
        </p:txBody>
      </p:sp>
    </p:spTree>
    <p:extLst>
      <p:ext uri="{BB962C8B-B14F-4D97-AF65-F5344CB8AC3E}">
        <p14:creationId xmlns:p14="http://schemas.microsoft.com/office/powerpoint/2010/main" val="2342735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a:t>
            </a:r>
            <a:br>
              <a:rPr lang="en-GB" dirty="0"/>
            </a:br>
            <a:endParaRPr lang="en-GB" dirty="0"/>
          </a:p>
        </p:txBody>
      </p:sp>
      <p:sp>
        <p:nvSpPr>
          <p:cNvPr id="3" name="Content Placeholder 2"/>
          <p:cNvSpPr>
            <a:spLocks noGrp="1"/>
          </p:cNvSpPr>
          <p:nvPr>
            <p:ph idx="1"/>
          </p:nvPr>
        </p:nvSpPr>
        <p:spPr>
          <a:xfrm>
            <a:off x="1006839" y="1470977"/>
            <a:ext cx="10178322" cy="5091135"/>
          </a:xfrm>
        </p:spPr>
        <p:txBody>
          <a:bodyPr>
            <a:normAutofit fontScale="92500" lnSpcReduction="10000"/>
          </a:bodyPr>
          <a:lstStyle/>
          <a:p>
            <a:r>
              <a:rPr lang="en-GB" dirty="0"/>
              <a:t>All year 8 and all year 9 students are expected to participate (independently , pairs or team )</a:t>
            </a:r>
          </a:p>
          <a:p>
            <a:r>
              <a:rPr lang="en-GB" dirty="0"/>
              <a:t>Time in advisory will be set aside to help you come up with a testable scientific question and to assist with general planning.</a:t>
            </a:r>
          </a:p>
          <a:p>
            <a:r>
              <a:rPr lang="en-GB" dirty="0"/>
              <a:t>You will be given a planning pack to help you organise and plan your experiment.  To work through in Friday Skills Builder time in advisory</a:t>
            </a:r>
          </a:p>
          <a:p>
            <a:r>
              <a:rPr lang="en-GB" dirty="0"/>
              <a:t>However, much of this project must be completed at home</a:t>
            </a:r>
          </a:p>
          <a:p>
            <a:r>
              <a:rPr lang="en-GB" dirty="0"/>
              <a:t>This may require you to meet out of school time with your team to carry out your experiment and make your model/presentation board</a:t>
            </a:r>
          </a:p>
          <a:p>
            <a:r>
              <a:rPr lang="en-GB" dirty="0"/>
              <a:t>You will be observed by your advisors and be given recognition for the skills that you are able to demonstrate FOR SKILLSBUILDER (planning and final projects)</a:t>
            </a:r>
          </a:p>
          <a:p>
            <a:r>
              <a:rPr lang="en-GB" dirty="0"/>
              <a:t>You are competing for medals, badges and a trophy and for your House </a:t>
            </a:r>
          </a:p>
          <a:p>
            <a:r>
              <a:rPr lang="en-GB" dirty="0"/>
              <a:t>REMEMBER: This is an opportunity for you to show how your science skills and knowledge have improved over the course of the year and will contribute to your application process for student leaders and House badge nominations in the future </a:t>
            </a:r>
          </a:p>
          <a:p>
            <a:endParaRPr lang="en-GB" dirty="0"/>
          </a:p>
        </p:txBody>
      </p:sp>
    </p:spTree>
    <p:extLst>
      <p:ext uri="{BB962C8B-B14F-4D97-AF65-F5344CB8AC3E}">
        <p14:creationId xmlns:p14="http://schemas.microsoft.com/office/powerpoint/2010/main" val="2304789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CEDD-0252-4CFA-74DD-F73D03E60DB9}"/>
              </a:ext>
            </a:extLst>
          </p:cNvPr>
          <p:cNvSpPr>
            <a:spLocks noGrp="1"/>
          </p:cNvSpPr>
          <p:nvPr>
            <p:ph type="title"/>
          </p:nvPr>
        </p:nvSpPr>
        <p:spPr/>
        <p:txBody>
          <a:bodyPr/>
          <a:lstStyle/>
          <a:p>
            <a:r>
              <a:rPr lang="en-GB" dirty="0"/>
              <a:t>LOOKING FORWARD TO SEEING SOME REALLY GREAT PROJECTS!!!</a:t>
            </a:r>
          </a:p>
        </p:txBody>
      </p:sp>
      <p:sp>
        <p:nvSpPr>
          <p:cNvPr id="3" name="Content Placeholder 2">
            <a:extLst>
              <a:ext uri="{FF2B5EF4-FFF2-40B4-BE49-F238E27FC236}">
                <a16:creationId xmlns:a16="http://schemas.microsoft.com/office/drawing/2014/main" id="{77C74B37-A50C-FCD7-B56A-8EDF3B329A58}"/>
              </a:ext>
            </a:extLst>
          </p:cNvPr>
          <p:cNvSpPr>
            <a:spLocks noGrp="1"/>
          </p:cNvSpPr>
          <p:nvPr>
            <p:ph idx="1"/>
          </p:nvPr>
        </p:nvSpPr>
        <p:spPr>
          <a:xfrm>
            <a:off x="1486456" y="2434282"/>
            <a:ext cx="10178322" cy="3593591"/>
          </a:xfrm>
        </p:spPr>
        <p:txBody>
          <a:bodyPr/>
          <a:lstStyle/>
          <a:p>
            <a:pPr marL="0" indent="0">
              <a:buNone/>
            </a:pPr>
            <a:r>
              <a:rPr lang="en-GB" dirty="0"/>
              <a:t>Any Questions? </a:t>
            </a:r>
          </a:p>
        </p:txBody>
      </p:sp>
      <p:pic>
        <p:nvPicPr>
          <p:cNvPr id="5" name="Picture 4">
            <a:extLst>
              <a:ext uri="{FF2B5EF4-FFF2-40B4-BE49-F238E27FC236}">
                <a16:creationId xmlns:a16="http://schemas.microsoft.com/office/drawing/2014/main" id="{E3A61D67-2B8E-8903-E75B-2EB19E0396D0}"/>
              </a:ext>
            </a:extLst>
          </p:cNvPr>
          <p:cNvPicPr>
            <a:picLocks noChangeAspect="1"/>
          </p:cNvPicPr>
          <p:nvPr/>
        </p:nvPicPr>
        <p:blipFill rotWithShape="1">
          <a:blip r:embed="rId2"/>
          <a:srcRect l="34358" t="16200" r="34324" b="1238"/>
          <a:stretch/>
        </p:blipFill>
        <p:spPr>
          <a:xfrm>
            <a:off x="6749137" y="2062466"/>
            <a:ext cx="2926204" cy="4337221"/>
          </a:xfrm>
          <a:prstGeom prst="rect">
            <a:avLst/>
          </a:prstGeom>
        </p:spPr>
      </p:pic>
    </p:spTree>
    <p:extLst>
      <p:ext uri="{BB962C8B-B14F-4D97-AF65-F5344CB8AC3E}">
        <p14:creationId xmlns:p14="http://schemas.microsoft.com/office/powerpoint/2010/main" val="3185821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860D-47B7-411A-80C9-732D373C6BF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1D8D9CD-F618-4D00-89CB-886B6DEBD770}"/>
              </a:ext>
            </a:extLst>
          </p:cNvPr>
          <p:cNvSpPr>
            <a:spLocks noGrp="1"/>
          </p:cNvSpPr>
          <p:nvPr>
            <p:ph idx="1"/>
          </p:nvPr>
        </p:nvSpPr>
        <p:spPr>
          <a:xfrm>
            <a:off x="1251678" y="2286001"/>
            <a:ext cx="10178322" cy="4382085"/>
          </a:xfrm>
        </p:spPr>
        <p:txBody>
          <a:bodyPr>
            <a:normAutofit fontScale="92500" lnSpcReduction="20000"/>
          </a:bodyPr>
          <a:lstStyle/>
          <a:p>
            <a:endParaRPr lang="en-GB" dirty="0">
              <a:hlinkClick r:id="rId3"/>
            </a:endParaRPr>
          </a:p>
          <a:p>
            <a:endParaRPr lang="en-GB" dirty="0">
              <a:hlinkClick r:id="rId3"/>
            </a:endParaRPr>
          </a:p>
          <a:p>
            <a:endParaRPr lang="en-GB" dirty="0">
              <a:hlinkClick r:id="rId3"/>
            </a:endParaRPr>
          </a:p>
          <a:p>
            <a:endParaRPr lang="en-GB" dirty="0">
              <a:hlinkClick r:id="rId3"/>
            </a:endParaRPr>
          </a:p>
          <a:p>
            <a:endParaRPr lang="en-GB" dirty="0">
              <a:hlinkClick r:id="rId3"/>
            </a:endParaRPr>
          </a:p>
          <a:p>
            <a:endParaRPr lang="en-GB" dirty="0">
              <a:hlinkClick r:id="rId3"/>
            </a:endParaRPr>
          </a:p>
          <a:p>
            <a:pPr marL="0" indent="0">
              <a:buNone/>
            </a:pPr>
            <a:endParaRPr lang="en-GB" dirty="0">
              <a:hlinkClick r:id="rId3"/>
            </a:endParaRPr>
          </a:p>
          <a:p>
            <a:pPr marL="0" indent="0">
              <a:buNone/>
            </a:pPr>
            <a:endParaRPr lang="en-GB" dirty="0">
              <a:hlinkClick r:id="rId3"/>
            </a:endParaRPr>
          </a:p>
          <a:p>
            <a:pPr marL="0" indent="0">
              <a:buNone/>
            </a:pPr>
            <a:endParaRPr lang="en-GB" dirty="0">
              <a:hlinkClick r:id="rId3"/>
            </a:endParaRPr>
          </a:p>
          <a:p>
            <a:endParaRPr lang="en-GB" dirty="0">
              <a:hlinkClick r:id="rId3"/>
            </a:endParaRPr>
          </a:p>
          <a:p>
            <a:r>
              <a:rPr lang="en-GB" dirty="0">
                <a:hlinkClick r:id="rId3"/>
              </a:rPr>
              <a:t>https://www.youtube.com/watch?v=97XQMq41K94</a:t>
            </a:r>
            <a:endParaRPr lang="en-GB" dirty="0"/>
          </a:p>
          <a:p>
            <a:r>
              <a:rPr lang="en-GB" dirty="0">
                <a:hlinkClick r:id="rId4"/>
              </a:rPr>
              <a:t>https://www.youtube.com/watch?v=Pbt7VaBTnJM</a:t>
            </a:r>
            <a:endParaRPr lang="en-GB" dirty="0"/>
          </a:p>
          <a:p>
            <a:endParaRPr lang="en-GB" dirty="0"/>
          </a:p>
        </p:txBody>
      </p:sp>
      <p:pic>
        <p:nvPicPr>
          <p:cNvPr id="5" name="Online Media 4" title="Boy's science fair project turns into more than a grade">
            <a:hlinkClick r:id="" action="ppaction://media"/>
            <a:extLst>
              <a:ext uri="{FF2B5EF4-FFF2-40B4-BE49-F238E27FC236}">
                <a16:creationId xmlns:a16="http://schemas.microsoft.com/office/drawing/2014/main" id="{CF8DA4C0-FC45-4F69-B27F-BDB394DFBB47}"/>
              </a:ext>
            </a:extLst>
          </p:cNvPr>
          <p:cNvPicPr>
            <a:picLocks noRot="1" noChangeAspect="1"/>
          </p:cNvPicPr>
          <p:nvPr>
            <a:videoFile r:link="rId1"/>
          </p:nvPr>
        </p:nvPicPr>
        <p:blipFill>
          <a:blip r:embed="rId5"/>
          <a:stretch>
            <a:fillRect/>
          </a:stretch>
        </p:blipFill>
        <p:spPr>
          <a:xfrm>
            <a:off x="762000" y="264056"/>
            <a:ext cx="10502653" cy="5907742"/>
          </a:xfrm>
          <a:prstGeom prst="rect">
            <a:avLst/>
          </a:prstGeom>
        </p:spPr>
      </p:pic>
    </p:spTree>
    <p:extLst>
      <p:ext uri="{BB962C8B-B14F-4D97-AF65-F5344CB8AC3E}">
        <p14:creationId xmlns:p14="http://schemas.microsoft.com/office/powerpoint/2010/main" val="2099524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80F2-7EB8-4B37-8DAB-EF4905F9469F}"/>
              </a:ext>
            </a:extLst>
          </p:cNvPr>
          <p:cNvSpPr>
            <a:spLocks noGrp="1"/>
          </p:cNvSpPr>
          <p:nvPr>
            <p:ph type="title"/>
          </p:nvPr>
        </p:nvSpPr>
        <p:spPr/>
        <p:txBody>
          <a:bodyPr/>
          <a:lstStyle/>
          <a:p>
            <a:r>
              <a:rPr lang="en-GB" dirty="0"/>
              <a:t>This is not a research project!</a:t>
            </a:r>
          </a:p>
        </p:txBody>
      </p:sp>
      <p:sp>
        <p:nvSpPr>
          <p:cNvPr id="3" name="Content Placeholder 2">
            <a:extLst>
              <a:ext uri="{FF2B5EF4-FFF2-40B4-BE49-F238E27FC236}">
                <a16:creationId xmlns:a16="http://schemas.microsoft.com/office/drawing/2014/main" id="{40E4B4A3-D308-461D-B10C-9A2B526C9709}"/>
              </a:ext>
            </a:extLst>
          </p:cNvPr>
          <p:cNvSpPr>
            <a:spLocks noGrp="1"/>
          </p:cNvSpPr>
          <p:nvPr>
            <p:ph idx="1"/>
          </p:nvPr>
        </p:nvSpPr>
        <p:spPr>
          <a:xfrm>
            <a:off x="1178698" y="1389893"/>
            <a:ext cx="10178322" cy="3593591"/>
          </a:xfrm>
        </p:spPr>
        <p:txBody>
          <a:bodyPr/>
          <a:lstStyle/>
          <a:p>
            <a:pPr marL="0" indent="0">
              <a:buNone/>
            </a:pPr>
            <a:r>
              <a:rPr lang="en-GB" sz="2800" dirty="0"/>
              <a:t>While research may be an important component of planning the direction of the project, students are asked to </a:t>
            </a:r>
            <a:r>
              <a:rPr lang="en-GB" sz="2800" dirty="0">
                <a:solidFill>
                  <a:srgbClr val="FF0000"/>
                </a:solidFill>
              </a:rPr>
              <a:t>choose a question that is testable and plan and perform an experiment </a:t>
            </a:r>
            <a:r>
              <a:rPr lang="en-GB" sz="2800" dirty="0"/>
              <a:t>to prove if their hypothesis is right or wrong</a:t>
            </a:r>
          </a:p>
          <a:p>
            <a:pPr marL="0" indent="0">
              <a:buNone/>
            </a:pPr>
            <a:r>
              <a:rPr lang="en-GB" dirty="0"/>
              <a:t> </a:t>
            </a:r>
          </a:p>
          <a:p>
            <a:pPr marL="0" indent="0">
              <a:buNone/>
            </a:pPr>
            <a:endParaRPr lang="en-GB" dirty="0"/>
          </a:p>
        </p:txBody>
      </p:sp>
      <p:sp>
        <p:nvSpPr>
          <p:cNvPr id="4" name="Oval Callout 3">
            <a:extLst>
              <a:ext uri="{FF2B5EF4-FFF2-40B4-BE49-F238E27FC236}">
                <a16:creationId xmlns:a16="http://schemas.microsoft.com/office/drawing/2014/main" id="{2E636958-9EB0-4CD6-BB72-E2B687C29F97}"/>
              </a:ext>
            </a:extLst>
          </p:cNvPr>
          <p:cNvSpPr/>
          <p:nvPr/>
        </p:nvSpPr>
        <p:spPr>
          <a:xfrm>
            <a:off x="-475025" y="3505369"/>
            <a:ext cx="4662152" cy="248562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Does eating carrots allow you to see better in the dark? </a:t>
            </a:r>
          </a:p>
        </p:txBody>
      </p:sp>
      <p:sp>
        <p:nvSpPr>
          <p:cNvPr id="5" name="Oval Callout 3">
            <a:extLst>
              <a:ext uri="{FF2B5EF4-FFF2-40B4-BE49-F238E27FC236}">
                <a16:creationId xmlns:a16="http://schemas.microsoft.com/office/drawing/2014/main" id="{BCDD9425-F1E7-4615-80EC-A5A8E2BDE5B7}"/>
              </a:ext>
            </a:extLst>
          </p:cNvPr>
          <p:cNvSpPr/>
          <p:nvPr/>
        </p:nvSpPr>
        <p:spPr>
          <a:xfrm>
            <a:off x="3509774" y="3505368"/>
            <a:ext cx="4662152" cy="248562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Can a football be kicked further if it is filled with helium or air?</a:t>
            </a:r>
          </a:p>
        </p:txBody>
      </p:sp>
      <p:sp>
        <p:nvSpPr>
          <p:cNvPr id="6" name="Oval Callout 3">
            <a:extLst>
              <a:ext uri="{FF2B5EF4-FFF2-40B4-BE49-F238E27FC236}">
                <a16:creationId xmlns:a16="http://schemas.microsoft.com/office/drawing/2014/main" id="{4C4097B9-7642-4823-B7A6-FEA6A300FAC5}"/>
              </a:ext>
            </a:extLst>
          </p:cNvPr>
          <p:cNvSpPr/>
          <p:nvPr/>
        </p:nvSpPr>
        <p:spPr>
          <a:xfrm>
            <a:off x="7862555" y="3429000"/>
            <a:ext cx="4662152" cy="248562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What are the bones in the human body?</a:t>
            </a:r>
          </a:p>
        </p:txBody>
      </p:sp>
      <p:sp>
        <p:nvSpPr>
          <p:cNvPr id="7" name="Multiplication Sign 6">
            <a:extLst>
              <a:ext uri="{FF2B5EF4-FFF2-40B4-BE49-F238E27FC236}">
                <a16:creationId xmlns:a16="http://schemas.microsoft.com/office/drawing/2014/main" id="{F028D321-27FE-4BD7-8C7A-C6E0BE6BDF65}"/>
              </a:ext>
            </a:extLst>
          </p:cNvPr>
          <p:cNvSpPr/>
          <p:nvPr/>
        </p:nvSpPr>
        <p:spPr>
          <a:xfrm>
            <a:off x="10445981" y="3429000"/>
            <a:ext cx="850005" cy="10045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6179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you competing for?</a:t>
            </a:r>
          </a:p>
        </p:txBody>
      </p:sp>
      <p:sp>
        <p:nvSpPr>
          <p:cNvPr id="3" name="Content Placeholder 2"/>
          <p:cNvSpPr>
            <a:spLocks noGrp="1"/>
          </p:cNvSpPr>
          <p:nvPr>
            <p:ph idx="1"/>
          </p:nvPr>
        </p:nvSpPr>
        <p:spPr>
          <a:xfrm>
            <a:off x="1528748" y="1422139"/>
            <a:ext cx="10178322" cy="4704202"/>
          </a:xfrm>
        </p:spPr>
        <p:txBody>
          <a:bodyPr>
            <a:normAutofit fontScale="55000" lnSpcReduction="20000"/>
          </a:bodyPr>
          <a:lstStyle/>
          <a:p>
            <a:endParaRPr lang="en-GB" sz="4200" dirty="0"/>
          </a:p>
          <a:p>
            <a:r>
              <a:rPr lang="en-GB" sz="4200" dirty="0"/>
              <a:t>Winners will get a medal engraved with your name and date of their win</a:t>
            </a:r>
          </a:p>
          <a:p>
            <a:pPr marL="0" indent="0">
              <a:buNone/>
            </a:pPr>
            <a:endParaRPr lang="en-GB" sz="4200" dirty="0"/>
          </a:p>
          <a:p>
            <a:r>
              <a:rPr lang="en-GB" sz="4200" dirty="0"/>
              <a:t>Winners will get their picture in the local newspaper </a:t>
            </a:r>
          </a:p>
          <a:p>
            <a:endParaRPr lang="en-GB" sz="4200" dirty="0"/>
          </a:p>
          <a:p>
            <a:r>
              <a:rPr lang="en-GB" sz="4200" dirty="0"/>
              <a:t>All students will be competing for House points </a:t>
            </a:r>
          </a:p>
          <a:p>
            <a:endParaRPr lang="en-GB" sz="4200" dirty="0"/>
          </a:p>
          <a:p>
            <a:r>
              <a:rPr lang="en-GB" sz="4200" dirty="0"/>
              <a:t>All students will be getting recognition for their skills through SKILLS BUILDER </a:t>
            </a:r>
          </a:p>
          <a:p>
            <a:endParaRPr lang="en-GB" sz="4200" dirty="0"/>
          </a:p>
          <a:p>
            <a:r>
              <a:rPr lang="en-GB" sz="4200" dirty="0"/>
              <a:t>Science Badges given for select groups with exceptional projects  </a:t>
            </a:r>
          </a:p>
          <a:p>
            <a:pPr marL="0" indent="0">
              <a:buNone/>
            </a:pPr>
            <a:r>
              <a:rPr lang="en-GB" sz="4200" dirty="0"/>
              <a:t> </a:t>
            </a:r>
          </a:p>
          <a:p>
            <a:pPr marL="0" indent="0">
              <a:buNone/>
            </a:pPr>
            <a:endParaRPr lang="en-GB" dirty="0"/>
          </a:p>
          <a:p>
            <a:pPr marL="0" indent="0">
              <a:buNone/>
            </a:pPr>
            <a:endParaRPr lang="en-GB" dirty="0"/>
          </a:p>
          <a:p>
            <a:pPr marL="0" indent="0">
              <a:buNone/>
            </a:pPr>
            <a:endParaRPr lang="en-GB" dirty="0"/>
          </a:p>
          <a:p>
            <a:pPr marL="0" indent="0" algn="ctr">
              <a:buNone/>
            </a:pPr>
            <a:endParaRPr lang="en-GB" dirty="0"/>
          </a:p>
        </p:txBody>
      </p:sp>
      <p:pic>
        <p:nvPicPr>
          <p:cNvPr id="2052" name="Picture 4" descr="Image result for bronze silver g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7438" y="4685473"/>
            <a:ext cx="2896702" cy="217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57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5DD5A-EACB-79CE-4EB8-1592BBCD1288}"/>
              </a:ext>
            </a:extLst>
          </p:cNvPr>
          <p:cNvSpPr>
            <a:spLocks noGrp="1"/>
          </p:cNvSpPr>
          <p:nvPr>
            <p:ph type="title"/>
          </p:nvPr>
        </p:nvSpPr>
        <p:spPr/>
        <p:txBody>
          <a:bodyPr/>
          <a:lstStyle/>
          <a:p>
            <a:r>
              <a:rPr lang="en-GB" dirty="0"/>
              <a:t>JUDGES </a:t>
            </a:r>
          </a:p>
        </p:txBody>
      </p:sp>
      <p:sp>
        <p:nvSpPr>
          <p:cNvPr id="3" name="Content Placeholder 2">
            <a:extLst>
              <a:ext uri="{FF2B5EF4-FFF2-40B4-BE49-F238E27FC236}">
                <a16:creationId xmlns:a16="http://schemas.microsoft.com/office/drawing/2014/main" id="{97CCEB17-1681-9091-CA98-551FD6888651}"/>
              </a:ext>
            </a:extLst>
          </p:cNvPr>
          <p:cNvSpPr>
            <a:spLocks noGrp="1"/>
          </p:cNvSpPr>
          <p:nvPr>
            <p:ph idx="1"/>
          </p:nvPr>
        </p:nvSpPr>
        <p:spPr>
          <a:xfrm>
            <a:off x="1159239" y="1260390"/>
            <a:ext cx="10178322" cy="3593591"/>
          </a:xfrm>
        </p:spPr>
        <p:txBody>
          <a:bodyPr/>
          <a:lstStyle/>
          <a:p>
            <a:r>
              <a:rPr lang="en-GB" dirty="0">
                <a:solidFill>
                  <a:srgbClr val="FF0000"/>
                </a:solidFill>
              </a:rPr>
              <a:t>All projects will be evaluated Executive Principal Mr Barker,  the School Governors and previous 1</a:t>
            </a:r>
            <a:r>
              <a:rPr lang="en-GB" baseline="30000" dirty="0">
                <a:solidFill>
                  <a:srgbClr val="FF0000"/>
                </a:solidFill>
              </a:rPr>
              <a:t>st</a:t>
            </a:r>
            <a:r>
              <a:rPr lang="en-GB" dirty="0">
                <a:solidFill>
                  <a:srgbClr val="FF0000"/>
                </a:solidFill>
              </a:rPr>
              <a:t> place winner Alex Martin (Year 11)</a:t>
            </a:r>
          </a:p>
          <a:p>
            <a:endParaRPr lang="en-GB" dirty="0"/>
          </a:p>
        </p:txBody>
      </p:sp>
      <p:sp>
        <p:nvSpPr>
          <p:cNvPr id="4" name="AutoShape 2">
            <a:extLst>
              <a:ext uri="{FF2B5EF4-FFF2-40B4-BE49-F238E27FC236}">
                <a16:creationId xmlns:a16="http://schemas.microsoft.com/office/drawing/2014/main" id="{84CF2F63-6B39-9B5A-23A5-BD24087D044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a:extLst>
              <a:ext uri="{FF2B5EF4-FFF2-40B4-BE49-F238E27FC236}">
                <a16:creationId xmlns:a16="http://schemas.microsoft.com/office/drawing/2014/main" id="{E420CBD2-2CCA-7D3C-3CD1-5D66451C808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a:extLst>
              <a:ext uri="{FF2B5EF4-FFF2-40B4-BE49-F238E27FC236}">
                <a16:creationId xmlns:a16="http://schemas.microsoft.com/office/drawing/2014/main" id="{FED12C87-C852-AF7B-D7DB-8FDAD461C4BC}"/>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1FB3A2B0-D3F2-66C4-4C54-542F43D7E950}"/>
              </a:ext>
            </a:extLst>
          </p:cNvPr>
          <p:cNvPicPr>
            <a:picLocks noChangeAspect="1"/>
          </p:cNvPicPr>
          <p:nvPr/>
        </p:nvPicPr>
        <p:blipFill rotWithShape="1">
          <a:blip r:embed="rId2"/>
          <a:srcRect l="19662" t="27322" r="19730" b="5554"/>
          <a:stretch/>
        </p:blipFill>
        <p:spPr>
          <a:xfrm>
            <a:off x="2646168" y="2096264"/>
            <a:ext cx="7389341" cy="4601098"/>
          </a:xfrm>
          <a:prstGeom prst="rect">
            <a:avLst/>
          </a:prstGeom>
        </p:spPr>
      </p:pic>
    </p:spTree>
    <p:extLst>
      <p:ext uri="{BB962C8B-B14F-4D97-AF65-F5344CB8AC3E}">
        <p14:creationId xmlns:p14="http://schemas.microsoft.com/office/powerpoint/2010/main" val="1780099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268" y="0"/>
            <a:ext cx="10178322" cy="1492132"/>
          </a:xfrm>
        </p:spPr>
        <p:txBody>
          <a:bodyPr/>
          <a:lstStyle/>
          <a:p>
            <a:r>
              <a:rPr lang="en-GB" dirty="0"/>
              <a:t>This is a Competition</a:t>
            </a:r>
          </a:p>
        </p:txBody>
      </p:sp>
      <p:pic>
        <p:nvPicPr>
          <p:cNvPr id="2050" name="Picture 2" descr="Image result for Gold Silver bronze medals science fai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02341" y="51946"/>
            <a:ext cx="4789017" cy="46593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9462" y="1203266"/>
            <a:ext cx="10375270" cy="5509200"/>
          </a:xfrm>
          <a:prstGeom prst="rect">
            <a:avLst/>
          </a:prstGeom>
          <a:noFill/>
        </p:spPr>
        <p:txBody>
          <a:bodyPr wrap="square" rtlCol="0">
            <a:spAutoFit/>
          </a:bodyPr>
          <a:lstStyle/>
          <a:p>
            <a:r>
              <a:rPr lang="en-GB" sz="3200" dirty="0">
                <a:solidFill>
                  <a:schemeClr val="bg2">
                    <a:lumMod val="50000"/>
                  </a:schemeClr>
                </a:solidFill>
              </a:rPr>
              <a:t> </a:t>
            </a:r>
            <a:r>
              <a:rPr lang="en-GB" sz="2400" dirty="0">
                <a:solidFill>
                  <a:schemeClr val="bg2">
                    <a:lumMod val="50000"/>
                  </a:schemeClr>
                </a:solidFill>
              </a:rPr>
              <a:t>Bronze Medal– THIRD Place</a:t>
            </a:r>
          </a:p>
          <a:p>
            <a:endParaRPr lang="en-GB" sz="2400" dirty="0"/>
          </a:p>
          <a:p>
            <a:r>
              <a:rPr lang="en-GB" sz="2400" dirty="0"/>
              <a:t> </a:t>
            </a:r>
            <a:r>
              <a:rPr lang="en-GB" sz="2400" dirty="0">
                <a:solidFill>
                  <a:schemeClr val="bg1">
                    <a:lumMod val="50000"/>
                  </a:schemeClr>
                </a:solidFill>
              </a:rPr>
              <a:t>Silver Medal– SECOND place </a:t>
            </a:r>
          </a:p>
          <a:p>
            <a:endParaRPr lang="en-GB" sz="2400" dirty="0"/>
          </a:p>
          <a:p>
            <a:r>
              <a:rPr lang="en-GB" sz="2400" dirty="0"/>
              <a:t> </a:t>
            </a:r>
            <a:r>
              <a:rPr lang="en-GB" sz="2400" dirty="0">
                <a:solidFill>
                  <a:srgbClr val="FFC000"/>
                </a:solidFill>
              </a:rPr>
              <a:t>Gold Medal- FIRST place </a:t>
            </a:r>
          </a:p>
          <a:p>
            <a:r>
              <a:rPr lang="en-GB" sz="2400" dirty="0">
                <a:solidFill>
                  <a:srgbClr val="FFC000"/>
                </a:solidFill>
              </a:rPr>
              <a:t> TROPHY and plaque with your name</a:t>
            </a:r>
          </a:p>
          <a:p>
            <a:r>
              <a:rPr lang="en-GB" sz="2400" dirty="0">
                <a:solidFill>
                  <a:srgbClr val="FFC000"/>
                </a:solidFill>
              </a:rPr>
              <a:t> and will become a Judge the following year </a:t>
            </a:r>
          </a:p>
          <a:p>
            <a:endParaRPr lang="en-GB" sz="2400" dirty="0"/>
          </a:p>
          <a:p>
            <a:r>
              <a:rPr lang="en-GB" sz="2400" dirty="0">
                <a:solidFill>
                  <a:srgbClr val="00B050"/>
                </a:solidFill>
              </a:rPr>
              <a:t>Peoples Choice (voted by your peers )</a:t>
            </a:r>
          </a:p>
          <a:p>
            <a:endParaRPr lang="en-GB" sz="2400" dirty="0">
              <a:solidFill>
                <a:srgbClr val="00B050"/>
              </a:solidFill>
            </a:endParaRPr>
          </a:p>
          <a:p>
            <a:r>
              <a:rPr lang="en-GB" sz="2400" dirty="0">
                <a:solidFill>
                  <a:srgbClr val="0070C0"/>
                </a:solidFill>
              </a:rPr>
              <a:t>House Points will be issued to each project by guest Judges… the house with the most points wins </a:t>
            </a:r>
          </a:p>
          <a:p>
            <a:endParaRPr lang="en-GB" sz="2400" dirty="0">
              <a:solidFill>
                <a:srgbClr val="00B050"/>
              </a:solidFill>
            </a:endParaRPr>
          </a:p>
          <a:p>
            <a:endParaRPr lang="en-GB" sz="3200" dirty="0"/>
          </a:p>
        </p:txBody>
      </p:sp>
    </p:spTree>
    <p:extLst>
      <p:ext uri="{BB962C8B-B14F-4D97-AF65-F5344CB8AC3E}">
        <p14:creationId xmlns:p14="http://schemas.microsoft.com/office/powerpoint/2010/main" val="20162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Groups </a:t>
            </a:r>
          </a:p>
        </p:txBody>
      </p:sp>
      <p:sp>
        <p:nvSpPr>
          <p:cNvPr id="3" name="Content Placeholder 2"/>
          <p:cNvSpPr>
            <a:spLocks noGrp="1"/>
          </p:cNvSpPr>
          <p:nvPr>
            <p:ph idx="1"/>
          </p:nvPr>
        </p:nvSpPr>
        <p:spPr>
          <a:xfrm>
            <a:off x="1251678" y="1780485"/>
            <a:ext cx="10178322" cy="3593591"/>
          </a:xfrm>
        </p:spPr>
        <p:txBody>
          <a:bodyPr>
            <a:normAutofit fontScale="85000" lnSpcReduction="20000"/>
          </a:bodyPr>
          <a:lstStyle/>
          <a:p>
            <a:pPr marL="0" indent="0">
              <a:buNone/>
            </a:pPr>
            <a:r>
              <a:rPr lang="en-GB" sz="3500" b="1" dirty="0"/>
              <a:t>Students may choose to  work…</a:t>
            </a:r>
          </a:p>
          <a:p>
            <a:pPr marL="0" indent="0">
              <a:buNone/>
            </a:pPr>
            <a:endParaRPr lang="en-GB" sz="3500" b="1" dirty="0"/>
          </a:p>
          <a:p>
            <a:pPr lvl="1"/>
            <a:r>
              <a:rPr lang="en-GB" sz="3500" b="1" dirty="0"/>
              <a:t>INDEPENDENTLY </a:t>
            </a:r>
          </a:p>
          <a:p>
            <a:pPr lvl="1"/>
            <a:r>
              <a:rPr lang="en-GB" sz="3500" b="1" dirty="0"/>
              <a:t>IN A PAIR </a:t>
            </a:r>
          </a:p>
          <a:p>
            <a:pPr lvl="1"/>
            <a:r>
              <a:rPr lang="en-GB" sz="3500" b="1" dirty="0"/>
              <a:t>IN A GROUP OF NO MORE THAN 4</a:t>
            </a:r>
          </a:p>
          <a:p>
            <a:pPr marL="457200" lvl="1" indent="0">
              <a:buNone/>
            </a:pPr>
            <a:endParaRPr lang="en-GB" sz="3500" b="1" dirty="0"/>
          </a:p>
          <a:p>
            <a:pPr marL="457200" lvl="1" indent="0">
              <a:buNone/>
            </a:pPr>
            <a:r>
              <a:rPr lang="en-GB" sz="3500" b="1" dirty="0">
                <a:solidFill>
                  <a:srgbClr val="FF0000"/>
                </a:solidFill>
              </a:rPr>
              <a:t>IN ADVISORY GROUPS </a:t>
            </a:r>
          </a:p>
          <a:p>
            <a:pPr marL="457200" lvl="1" indent="0">
              <a:buNone/>
            </a:pPr>
            <a:endParaRPr lang="en-GB" b="1" dirty="0"/>
          </a:p>
        </p:txBody>
      </p:sp>
    </p:spTree>
    <p:extLst>
      <p:ext uri="{BB962C8B-B14F-4D97-AF65-F5344CB8AC3E}">
        <p14:creationId xmlns:p14="http://schemas.microsoft.com/office/powerpoint/2010/main" val="3933231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E6D3-3EA9-4D20-8476-9D47BB396035}"/>
              </a:ext>
            </a:extLst>
          </p:cNvPr>
          <p:cNvSpPr>
            <a:spLocks noGrp="1"/>
          </p:cNvSpPr>
          <p:nvPr>
            <p:ph type="title"/>
          </p:nvPr>
        </p:nvSpPr>
        <p:spPr/>
        <p:txBody>
          <a:bodyPr/>
          <a:lstStyle/>
          <a:p>
            <a:r>
              <a:rPr lang="en-GB" dirty="0"/>
              <a:t>Judges will be looking at</a:t>
            </a:r>
          </a:p>
        </p:txBody>
      </p:sp>
      <p:sp>
        <p:nvSpPr>
          <p:cNvPr id="3" name="Content Placeholder 2">
            <a:extLst>
              <a:ext uri="{FF2B5EF4-FFF2-40B4-BE49-F238E27FC236}">
                <a16:creationId xmlns:a16="http://schemas.microsoft.com/office/drawing/2014/main" id="{E97D399D-090E-4920-AE53-7ED5228E3912}"/>
              </a:ext>
            </a:extLst>
          </p:cNvPr>
          <p:cNvSpPr>
            <a:spLocks noGrp="1"/>
          </p:cNvSpPr>
          <p:nvPr>
            <p:ph idx="1"/>
          </p:nvPr>
        </p:nvSpPr>
        <p:spPr>
          <a:xfrm>
            <a:off x="2385019" y="1874517"/>
            <a:ext cx="6540040" cy="3593591"/>
          </a:xfrm>
        </p:spPr>
        <p:txBody>
          <a:bodyPr>
            <a:normAutofit/>
          </a:bodyPr>
          <a:lstStyle/>
          <a:p>
            <a:pPr marL="0" indent="0">
              <a:buNone/>
            </a:pPr>
            <a:r>
              <a:rPr lang="en-GB" sz="4000" dirty="0"/>
              <a:t>Presentation </a:t>
            </a:r>
          </a:p>
          <a:p>
            <a:pPr marL="0" indent="0">
              <a:buNone/>
            </a:pPr>
            <a:r>
              <a:rPr lang="en-GB" sz="4000" dirty="0"/>
              <a:t>Originality </a:t>
            </a:r>
          </a:p>
          <a:p>
            <a:pPr marL="0" indent="0">
              <a:buNone/>
            </a:pPr>
            <a:r>
              <a:rPr lang="en-GB" sz="4000" dirty="0"/>
              <a:t>Use of the scientific method</a:t>
            </a:r>
          </a:p>
          <a:p>
            <a:pPr marL="0" indent="0">
              <a:buNone/>
            </a:pPr>
            <a:r>
              <a:rPr lang="en-GB" sz="4000" dirty="0"/>
              <a:t>Oral Explanation</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58927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Presentation </a:t>
            </a:r>
          </a:p>
        </p:txBody>
      </p:sp>
      <p:sp>
        <p:nvSpPr>
          <p:cNvPr id="3" name="Content Placeholder 2"/>
          <p:cNvSpPr>
            <a:spLocks noGrp="1"/>
          </p:cNvSpPr>
          <p:nvPr>
            <p:ph idx="1"/>
          </p:nvPr>
        </p:nvSpPr>
        <p:spPr>
          <a:xfrm>
            <a:off x="669088" y="1874515"/>
            <a:ext cx="10178322" cy="3593591"/>
          </a:xfrm>
        </p:spPr>
        <p:txBody>
          <a:bodyPr/>
          <a:lstStyle/>
          <a:p>
            <a:r>
              <a:rPr lang="en-GB" dirty="0"/>
              <a:t>A good presentation is</a:t>
            </a:r>
          </a:p>
          <a:p>
            <a:endParaRPr lang="en-GB" dirty="0"/>
          </a:p>
          <a:p>
            <a:pPr lvl="1"/>
            <a:r>
              <a:rPr lang="en-GB" dirty="0"/>
              <a:t>COLOURFUL</a:t>
            </a:r>
          </a:p>
          <a:p>
            <a:pPr lvl="1"/>
            <a:r>
              <a:rPr lang="en-GB" dirty="0"/>
              <a:t>HAS CLEAR HEADINGS</a:t>
            </a:r>
          </a:p>
          <a:p>
            <a:pPr lvl="1"/>
            <a:r>
              <a:rPr lang="en-GB" dirty="0"/>
              <a:t>HAS PICTURES AND DIAGRAMS</a:t>
            </a:r>
          </a:p>
          <a:p>
            <a:pPr lvl="1"/>
            <a:r>
              <a:rPr lang="en-GB" dirty="0"/>
              <a:t>HAS GRAPHS </a:t>
            </a:r>
          </a:p>
          <a:p>
            <a:pPr lvl="1"/>
            <a:r>
              <a:rPr lang="en-GB" dirty="0"/>
              <a:t>HAS A MODEL OR IS INTERACTIVE </a:t>
            </a:r>
          </a:p>
        </p:txBody>
      </p:sp>
      <p:pic>
        <p:nvPicPr>
          <p:cNvPr id="4" name="Picture 3" descr="Image result for planning a science fair">
            <a:extLst>
              <a:ext uri="{FF2B5EF4-FFF2-40B4-BE49-F238E27FC236}">
                <a16:creationId xmlns:a16="http://schemas.microsoft.com/office/drawing/2014/main" id="{0099A446-7AEA-6CED-4988-5093CA730F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97612" y="1241958"/>
            <a:ext cx="6126552" cy="4846351"/>
          </a:xfrm>
          <a:prstGeom prst="rect">
            <a:avLst/>
          </a:prstGeom>
          <a:noFill/>
          <a:ln>
            <a:noFill/>
          </a:ln>
        </p:spPr>
      </p:pic>
    </p:spTree>
    <p:extLst>
      <p:ext uri="{BB962C8B-B14F-4D97-AF65-F5344CB8AC3E}">
        <p14:creationId xmlns:p14="http://schemas.microsoft.com/office/powerpoint/2010/main" val="943857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2B8094FC715448B940A553F474164C" ma:contentTypeVersion="14" ma:contentTypeDescription="Create a new document." ma:contentTypeScope="" ma:versionID="3773eab02f4f67fb45a245cf540b702a">
  <xsd:schema xmlns:xsd="http://www.w3.org/2001/XMLSchema" xmlns:xs="http://www.w3.org/2001/XMLSchema" xmlns:p="http://schemas.microsoft.com/office/2006/metadata/properties" xmlns:ns3="b8393457-d648-49b8-81c9-dd6ba8e9d4f9" xmlns:ns4="90264b36-6a2b-4972-870f-d2ce2e242207" targetNamespace="http://schemas.microsoft.com/office/2006/metadata/properties" ma:root="true" ma:fieldsID="8eaee3fd78847c95e6261e920d96708b" ns3:_="" ns4:_="">
    <xsd:import namespace="b8393457-d648-49b8-81c9-dd6ba8e9d4f9"/>
    <xsd:import namespace="90264b36-6a2b-4972-870f-d2ce2e24220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93457-d648-49b8-81c9-dd6ba8e9d4f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264b36-6a2b-4972-870f-d2ce2e24220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903E2E-3468-47D1-BBBE-19BF63445906}">
  <ds:schemaRefs>
    <ds:schemaRef ds:uri="http://schemas.microsoft.com/sharepoint/v3/contenttype/forms"/>
  </ds:schemaRefs>
</ds:datastoreItem>
</file>

<file path=customXml/itemProps2.xml><?xml version="1.0" encoding="utf-8"?>
<ds:datastoreItem xmlns:ds="http://schemas.openxmlformats.org/officeDocument/2006/customXml" ds:itemID="{F9EDA5B1-8CC7-40B0-99E6-73EC759444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93457-d648-49b8-81c9-dd6ba8e9d4f9"/>
    <ds:schemaRef ds:uri="90264b36-6a2b-4972-870f-d2ce2e2422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98CA05-F090-4AF9-AE76-6C97F1519D83}">
  <ds:schemaRefs>
    <ds:schemaRef ds:uri="http://purl.org/dc/dcmitype/"/>
    <ds:schemaRef ds:uri="http://purl.org/dc/terms/"/>
    <ds:schemaRef ds:uri="http://purl.org/dc/elements/1.1/"/>
    <ds:schemaRef ds:uri="b8393457-d648-49b8-81c9-dd6ba8e9d4f9"/>
    <ds:schemaRef ds:uri="http://schemas.microsoft.com/office/2006/documentManagement/types"/>
    <ds:schemaRef ds:uri="http://schemas.openxmlformats.org/package/2006/metadata/core-properties"/>
    <ds:schemaRef ds:uri="http://schemas.microsoft.com/office/infopath/2007/PartnerControls"/>
    <ds:schemaRef ds:uri="90264b36-6a2b-4972-870f-d2ce2e24220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TM10001106[[fn=Badge]]</Template>
  <TotalTime>6569</TotalTime>
  <Words>956</Words>
  <Application>Microsoft Office PowerPoint</Application>
  <PresentationFormat>Widescreen</PresentationFormat>
  <Paragraphs>155</Paragraphs>
  <Slides>22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Gill Sans MT</vt:lpstr>
      <vt:lpstr>Impact</vt:lpstr>
      <vt:lpstr>Wingdings</vt:lpstr>
      <vt:lpstr>Badge</vt:lpstr>
      <vt:lpstr>Hugh Christie fourth annual Science Fair</vt:lpstr>
      <vt:lpstr>What is a Science Fair project? </vt:lpstr>
      <vt:lpstr>This is not a research project!</vt:lpstr>
      <vt:lpstr>What Are you competing for?</vt:lpstr>
      <vt:lpstr>JUDGES </vt:lpstr>
      <vt:lpstr>This is a Competition</vt:lpstr>
      <vt:lpstr>Groups </vt:lpstr>
      <vt:lpstr>Judges will be looking at</vt:lpstr>
      <vt:lpstr>Presentation </vt:lpstr>
      <vt:lpstr>Originality </vt:lpstr>
      <vt:lpstr>USE THE Scientific METHOD </vt:lpstr>
      <vt:lpstr>explanation </vt:lpstr>
      <vt:lpstr>SKILLS BUILDER</vt:lpstr>
      <vt:lpstr>Possibilities are endless</vt:lpstr>
      <vt:lpstr>Not sure what you want to do ?</vt:lpstr>
      <vt:lpstr>EXAMPLES </vt:lpstr>
      <vt:lpstr>EXAMPLES </vt:lpstr>
      <vt:lpstr>EXAMPLES </vt:lpstr>
      <vt:lpstr>Parents and carers welcome </vt:lpstr>
      <vt:lpstr>RECAP  </vt:lpstr>
      <vt:lpstr>LOOKING FORWARD TO SEEING SOME REALLY GREAT PROJECTS!!!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Hugh Christie first annual Science week</dc:title>
  <dc:creator>Kristie Connor</dc:creator>
  <cp:lastModifiedBy>James Cope</cp:lastModifiedBy>
  <cp:revision>32</cp:revision>
  <dcterms:created xsi:type="dcterms:W3CDTF">2017-02-20T19:14:24Z</dcterms:created>
  <dcterms:modified xsi:type="dcterms:W3CDTF">2022-05-13T08:06:50Z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0x0101009E2B8094FC715448B940A553F474164C</vt:lpwstr>
  </property>
</Properties>
</file>